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38404800" cy="4023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/>
    <p:restoredTop sz="96327"/>
  </p:normalViewPr>
  <p:slideViewPr>
    <p:cSldViewPr snapToGrid="0">
      <p:cViewPr varScale="1">
        <p:scale>
          <a:sx n="21" d="100"/>
          <a:sy n="21" d="100"/>
        </p:scale>
        <p:origin x="352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6584530"/>
            <a:ext cx="32644080" cy="14007253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21131956"/>
            <a:ext cx="28803600" cy="9713804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587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58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2142067"/>
            <a:ext cx="8281035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2142067"/>
            <a:ext cx="24363045" cy="340961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80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883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10030472"/>
            <a:ext cx="33124140" cy="16736057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6924858"/>
            <a:ext cx="33124140" cy="8801097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74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10710333"/>
            <a:ext cx="1632204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10710333"/>
            <a:ext cx="1632204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939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42076"/>
            <a:ext cx="3312414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9862823"/>
            <a:ext cx="16247028" cy="483361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4696440"/>
            <a:ext cx="16247028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9862823"/>
            <a:ext cx="16327042" cy="483361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4696440"/>
            <a:ext cx="16327042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978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99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877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682240"/>
            <a:ext cx="12386548" cy="93878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5792902"/>
            <a:ext cx="19442430" cy="28591933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2070080"/>
            <a:ext cx="12386548" cy="22361316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77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682240"/>
            <a:ext cx="12386548" cy="93878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5792902"/>
            <a:ext cx="19442430" cy="28591933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2070080"/>
            <a:ext cx="12386548" cy="22361316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085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2142076"/>
            <a:ext cx="3312414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10710333"/>
            <a:ext cx="3312414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7290595"/>
            <a:ext cx="864108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7290595"/>
            <a:ext cx="1296162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7290595"/>
            <a:ext cx="864108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6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www.r-project.org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hart, box and whisker chart&#10;&#10;Description automatically generated">
            <a:extLst>
              <a:ext uri="{FF2B5EF4-FFF2-40B4-BE49-F238E27FC236}">
                <a16:creationId xmlns:a16="http://schemas.microsoft.com/office/drawing/2014/main" id="{C36143FC-4E6B-871D-7E30-8F860FF3B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332" y="11728262"/>
            <a:ext cx="21269646" cy="12761788"/>
          </a:xfrm>
          <a:prstGeom prst="rect">
            <a:avLst/>
          </a:prstGeom>
        </p:spPr>
      </p:pic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04944E75-BE58-7DF9-0309-A5169E982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7370" y="12788926"/>
            <a:ext cx="11045899" cy="119344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7C5E28-4A65-365F-14CD-78B7F2EE4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9491" y="392333"/>
            <a:ext cx="26282074" cy="3592900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US" sz="96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Weed suppression from frost-seeded</a:t>
            </a:r>
            <a:br>
              <a:rPr lang="en-US" sz="96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</a:br>
            <a:r>
              <a:rPr lang="en-US" sz="9600" b="1" i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Brassicaceae</a:t>
            </a:r>
            <a:r>
              <a:rPr lang="en-US" sz="96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 cover crops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E64FAF-69D6-0F14-2A95-0CD7F1AB2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81590" y="1132933"/>
            <a:ext cx="9454765" cy="3123051"/>
          </a:xfrm>
        </p:spPr>
        <p:txBody>
          <a:bodyPr>
            <a:normAutofit/>
          </a:bodyPr>
          <a:lstStyle/>
          <a:p>
            <a:r>
              <a:rPr lang="en-US" sz="3818" dirty="0"/>
              <a:t>Huong T. X. Nguyen, Olivia L. Fisher, Amy T. Fox, Kristen Loria, Kathryn F. Marini, Christopher J. Pelzer, Adam N. Sharifi, Domenic D. Varma, Sandra Wayman, Matthew R. Ryan                                Contact: hn337@cornell.edu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D71783-5FC7-96A5-E2D1-860503416B0A}"/>
              </a:ext>
            </a:extLst>
          </p:cNvPr>
          <p:cNvSpPr txBox="1"/>
          <p:nvPr/>
        </p:nvSpPr>
        <p:spPr>
          <a:xfrm>
            <a:off x="1066336" y="4054988"/>
            <a:ext cx="36113859" cy="57313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51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Motivation</a:t>
            </a:r>
          </a:p>
          <a:p>
            <a:pPr marL="818245" indent="-818245">
              <a:buFont typeface="Arial" panose="020B0604020202020204" pitchFamily="34" charset="0"/>
              <a:buChar char="•"/>
            </a:pPr>
            <a:r>
              <a:rPr lang="en-US" sz="5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Cover crops can suppress weeds through a variety of mechanisms, including competition for resources. Most research on cover crops has focused on grass and legume species that are seeded in the fall.</a:t>
            </a:r>
          </a:p>
          <a:p>
            <a:pPr marL="818245" indent="-818245">
              <a:buFont typeface="Arial" panose="020B0604020202020204" pitchFamily="34" charset="0"/>
              <a:buChar char="•"/>
            </a:pPr>
            <a:r>
              <a:rPr lang="en-US" sz="5100" dirty="0"/>
              <a:t>Red clover (</a:t>
            </a:r>
            <a:r>
              <a:rPr lang="en-US" sz="5100" i="1" dirty="0"/>
              <a:t>Trifolium pratense </a:t>
            </a:r>
            <a:r>
              <a:rPr lang="en-US" sz="5100" dirty="0"/>
              <a:t>L.) is a winter-hardy cover crop that provides multiple benefits [1] and requires minimal management [2], but its weed suppression performance is inconsistent [3,4].</a:t>
            </a:r>
          </a:p>
          <a:p>
            <a:pPr marL="818245" indent="-818245">
              <a:buFont typeface="Arial" panose="020B0604020202020204" pitchFamily="34" charset="0"/>
              <a:buChar char="•"/>
            </a:pPr>
            <a:r>
              <a:rPr lang="en-US" sz="5100" dirty="0"/>
              <a:t>Brassicas are cool-season crops. Yellow mustard, spring canola, and winter rapeseed residues, when incorporated into the soil, can reduce weed seedling emergence [5]. </a:t>
            </a:r>
            <a:r>
              <a:rPr lang="en-US" sz="5100" b="1" dirty="0">
                <a:solidFill>
                  <a:schemeClr val="accent1">
                    <a:lumMod val="75000"/>
                  </a:schemeClr>
                </a:solidFill>
              </a:rPr>
              <a:t>Can brassicas provide reliable weed suppression?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7D2B1-395F-CF47-A33F-65D580110256}"/>
              </a:ext>
            </a:extLst>
          </p:cNvPr>
          <p:cNvSpPr txBox="1"/>
          <p:nvPr/>
        </p:nvSpPr>
        <p:spPr>
          <a:xfrm>
            <a:off x="1063200" y="9786365"/>
            <a:ext cx="287765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Results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8FCBFE-BAC6-C4D2-6028-3B21D6359B43}"/>
              </a:ext>
            </a:extLst>
          </p:cNvPr>
          <p:cNvSpPr txBox="1"/>
          <p:nvPr/>
        </p:nvSpPr>
        <p:spPr>
          <a:xfrm rot="10800000" flipV="1">
            <a:off x="23505654" y="9911752"/>
            <a:ext cx="14549329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b="1" dirty="0">
                <a:solidFill>
                  <a:schemeClr val="accent1">
                    <a:lumMod val="75000"/>
                  </a:schemeClr>
                </a:solidFill>
              </a:rPr>
              <a:t>Cover crop significantly reduced weed biomass </a:t>
            </a:r>
          </a:p>
          <a:p>
            <a:r>
              <a:rPr lang="en-US" sz="5100" b="1" dirty="0">
                <a:solidFill>
                  <a:schemeClr val="accent1">
                    <a:lumMod val="75000"/>
                  </a:schemeClr>
                </a:solidFill>
              </a:rPr>
              <a:t>(p = 0.0137). Collard provided the strongest weed suppression among all the </a:t>
            </a:r>
            <a:r>
              <a:rPr lang="en-US" sz="5100" b="1" i="1" dirty="0">
                <a:solidFill>
                  <a:schemeClr val="accent1">
                    <a:lumMod val="75000"/>
                  </a:schemeClr>
                </a:solidFill>
              </a:rPr>
              <a:t>Brassicaceae </a:t>
            </a:r>
            <a:r>
              <a:rPr lang="en-US" sz="5100" b="1" dirty="0">
                <a:solidFill>
                  <a:schemeClr val="accent1">
                    <a:lumMod val="75000"/>
                  </a:schemeClr>
                </a:solidFill>
              </a:rPr>
              <a:t>species.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/>
              <p:nvPr/>
            </p:nvSpPr>
            <p:spPr>
              <a:xfrm>
                <a:off x="1063200" y="24402394"/>
                <a:ext cx="23912706" cy="115112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5100" b="1" dirty="0">
                    <a:solidFill>
                      <a:srgbClr val="C00000"/>
                    </a:solidFill>
                    <a:latin typeface="Aharoni" panose="02010803020104030203" pitchFamily="2" charset="-79"/>
                    <a:cs typeface="Aharoni" panose="02010803020104030203" pitchFamily="2" charset="-79"/>
                  </a:rPr>
                  <a:t>Materials and Methods</a:t>
                </a:r>
                <a:endParaRPr lang="en-US" sz="5100" dirty="0"/>
              </a:p>
              <a:p>
                <a:pPr marL="818245" indent="-818245">
                  <a:buFont typeface="Arial" panose="020B0604020202020204" pitchFamily="34" charset="0"/>
                  <a:buChar char="•"/>
                </a:pPr>
                <a:r>
                  <a:rPr lang="en-US" sz="5100" dirty="0"/>
                  <a:t>Randomized complete block design with 4 replications (N = 48). Each replication consisted of 10 brassica cover crop species and 2 control treatments (red clover and no cover crop). All crops were frost-seeded into </a:t>
                </a:r>
                <a:r>
                  <a:rPr lang="en-US" sz="51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rolled-crimped cereal rye (</a:t>
                </a:r>
                <a:r>
                  <a:rPr lang="en-US" sz="5100" i="1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Secale cereale </a:t>
                </a:r>
                <a:r>
                  <a:rPr lang="en-US" sz="51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L.) and soybean residue (</a:t>
                </a:r>
                <a:r>
                  <a:rPr lang="en-US" sz="5100" i="1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Glycine max </a:t>
                </a:r>
                <a:r>
                  <a:rPr lang="en-US" sz="51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(L.) </a:t>
                </a:r>
                <a:r>
                  <a:rPr lang="en-US" sz="51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Merr</a:t>
                </a:r>
                <a:r>
                  <a:rPr lang="en-US" sz="51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) mulch </a:t>
                </a:r>
                <a:r>
                  <a:rPr lang="en-US" sz="5100" dirty="0"/>
                  <a:t>on March 23</a:t>
                </a:r>
                <a:r>
                  <a:rPr lang="en-US" sz="5100" baseline="30000" dirty="0"/>
                  <a:t>rd</a:t>
                </a:r>
                <a:r>
                  <a:rPr lang="en-US" sz="5100" dirty="0"/>
                  <a:t>, 2022. </a:t>
                </a:r>
              </a:p>
              <a:p>
                <a:pPr marL="818245" indent="-818245">
                  <a:buFont typeface="Arial" panose="020B0604020202020204" pitchFamily="34" charset="0"/>
                  <a:buChar char="•"/>
                </a:pPr>
                <a:r>
                  <a:rPr lang="en-US" sz="5100" dirty="0"/>
                  <a:t>Cover crop coverage was evaluated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100" dirty="0"/>
                  <a:t> quadrat per plot on June 2</a:t>
                </a:r>
                <a:r>
                  <a:rPr lang="en-US" sz="5100" baseline="30000" dirty="0"/>
                  <a:t>nd</a:t>
                </a:r>
                <a:r>
                  <a:rPr lang="en-US" sz="5100" dirty="0"/>
                  <a:t>, 2022 and crop and weed biomass were sampled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100" dirty="0"/>
                  <a:t> quadrat per plot on June 3</a:t>
                </a:r>
                <a:r>
                  <a:rPr lang="en-US" sz="5100" baseline="30000" dirty="0"/>
                  <a:t>rd</a:t>
                </a:r>
                <a:r>
                  <a:rPr lang="en-US" sz="5100" dirty="0"/>
                  <a:t>, 2022.</a:t>
                </a:r>
              </a:p>
              <a:p>
                <a:pPr marL="818245" indent="-818245">
                  <a:buFont typeface="Arial" panose="020B0604020202020204" pitchFamily="34" charset="0"/>
                  <a:buChar char="•"/>
                </a:pPr>
                <a:r>
                  <a:rPr lang="en-US" sz="5100" dirty="0"/>
                  <a:t>A non-linear model for crop – weed competition was fitted with </a:t>
                </a:r>
                <a:r>
                  <a:rPr lang="en-US" sz="51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nls</a:t>
                </a:r>
                <a:r>
                  <a:rPr lang="en-US" sz="5100" dirty="0"/>
                  <a:t> and a linear model for crop coverage was fitted with </a:t>
                </a:r>
                <a:r>
                  <a:rPr lang="en-US" sz="51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lm</a:t>
                </a:r>
                <a:r>
                  <a:rPr lang="en-US" sz="51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5100" dirty="0"/>
                  <a:t>(stats package version 3.6.2 [6]) in R version 4.2.1 [6]. The competition conforms to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100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sz="51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1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51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 ∗  </m:t>
                        </m:r>
                        <m:sSub>
                          <m:sSubPr>
                            <m:ctrlPr>
                              <a:rPr lang="en-US" sz="51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100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51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5100" dirty="0"/>
                  <a:t> [7],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100" dirty="0"/>
                  <a:t> is the weed biomass with no cover crop present, C is the weed biomass when no cover crop presented,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100" dirty="0"/>
                  <a:t> is the crop – weed competition coefficient,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5100" dirty="0"/>
                  <a:t> is the cover crop biomass.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3200" y="24402394"/>
                <a:ext cx="23912706" cy="11511293"/>
              </a:xfrm>
              <a:prstGeom prst="rect">
                <a:avLst/>
              </a:prstGeom>
              <a:blipFill>
                <a:blip r:embed="rId4"/>
                <a:stretch>
                  <a:fillRect l="-1221" t="-1323" r="-1380" b="-198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0164146-EB2D-7B14-41E9-2666BFD8A53B}"/>
              </a:ext>
            </a:extLst>
          </p:cNvPr>
          <p:cNvSpPr txBox="1"/>
          <p:nvPr/>
        </p:nvSpPr>
        <p:spPr>
          <a:xfrm>
            <a:off x="25317340" y="35501101"/>
            <a:ext cx="123116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Acknowledgements </a:t>
            </a:r>
          </a:p>
          <a:p>
            <a:r>
              <a:rPr lang="en-US" sz="4000" dirty="0"/>
              <a:t>Keith </a:t>
            </a:r>
            <a:r>
              <a:rPr lang="en-US" sz="4000" dirty="0" err="1"/>
              <a:t>Berns</a:t>
            </a:r>
            <a:r>
              <a:rPr lang="en-US" sz="4000" dirty="0"/>
              <a:t>, Green Cover Seed, Bladen, Nebraska, USA, supplied the seeds.</a:t>
            </a:r>
          </a:p>
          <a:p>
            <a:r>
              <a:rPr lang="en-US" sz="4000" dirty="0">
                <a:solidFill>
                  <a:srgbClr val="000000"/>
                </a:solidFill>
                <a:latin typeface="Calibri" panose="020F0502020204030204" pitchFamily="34" charset="0"/>
              </a:rPr>
              <a:t>This work was funded by </a:t>
            </a:r>
            <a:r>
              <a:rPr lang="en-US" sz="4000" i="1" dirty="0">
                <a:solidFill>
                  <a:srgbClr val="000000"/>
                </a:solidFill>
                <a:latin typeface="Calibri" panose="020F0502020204030204" pitchFamily="34" charset="0"/>
              </a:rPr>
              <a:t>USDA NIFA Organic Agriculture Research and Extension Initiative </a:t>
            </a:r>
            <a:r>
              <a:rPr lang="en-US" sz="4000" dirty="0">
                <a:solidFill>
                  <a:srgbClr val="000000"/>
                </a:solidFill>
                <a:latin typeface="Calibri" panose="020F0502020204030204" pitchFamily="34" charset="0"/>
              </a:rPr>
              <a:t>and New York State Department of Agriculture and Markets.</a:t>
            </a:r>
            <a:endParaRPr lang="en-US" sz="4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DEE21D-561A-27B3-5C5A-C19B2935E03D}"/>
              </a:ext>
            </a:extLst>
          </p:cNvPr>
          <p:cNvSpPr txBox="1"/>
          <p:nvPr/>
        </p:nvSpPr>
        <p:spPr>
          <a:xfrm>
            <a:off x="25654222" y="24763355"/>
            <a:ext cx="11141325" cy="102916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References</a:t>
            </a:r>
            <a:endParaRPr lang="en-US" sz="2673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Ohno T, Doolan K,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Zibilske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LM, Liebman M,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Gallandt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ER, Berube C. Phytotoxic effects of red clover amended soils on wild mustard seedling growth. Agriculture, ecosystems &amp; environment. 2000 Apr 1;78(2):187-92.</a:t>
            </a: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Duiker SW, Curran SW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673" dirty="0">
                <a:solidFill>
                  <a:srgbClr val="001E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Management of red clover as a cover crop. </a:t>
            </a:r>
            <a:r>
              <a:rPr lang="en-US" sz="2673" dirty="0" err="1">
                <a:solidFill>
                  <a:srgbClr val="001E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PennState</a:t>
            </a:r>
            <a:r>
              <a:rPr lang="en-US" sz="2673" dirty="0">
                <a:solidFill>
                  <a:srgbClr val="001E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Extension. 2007 Oct.</a:t>
            </a:r>
          </a:p>
          <a:p>
            <a:pPr marL="709146" indent="-709146">
              <a:buAutoNum type="arabicPeriod"/>
            </a:pP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Mutch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DR, Martin TE,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Kosola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KR. Red clover (</a:t>
            </a:r>
            <a:r>
              <a:rPr lang="en-US" sz="2673" i="1" dirty="0">
                <a:solidFill>
                  <a:srgbClr val="222222"/>
                </a:solidFill>
                <a:latin typeface="Arial" panose="020B0604020202020204" pitchFamily="34" charset="0"/>
              </a:rPr>
              <a:t>Trifolium pratense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) suppression of common ragweed (Ambrosia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artemisiifolia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) in winter wheat (</a:t>
            </a:r>
            <a:r>
              <a:rPr lang="en-US" sz="2673" i="1" dirty="0">
                <a:solidFill>
                  <a:srgbClr val="222222"/>
                </a:solidFill>
                <a:latin typeface="Arial" panose="020B0604020202020204" pitchFamily="34" charset="0"/>
              </a:rPr>
              <a:t>Triticum </a:t>
            </a:r>
            <a:r>
              <a:rPr lang="en-US" sz="2673" i="1" dirty="0" err="1">
                <a:solidFill>
                  <a:srgbClr val="222222"/>
                </a:solidFill>
                <a:latin typeface="Arial" panose="020B0604020202020204" pitchFamily="34" charset="0"/>
              </a:rPr>
              <a:t>aestivum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). Weed Technology. 2003 Mar;17(1):181-5.</a:t>
            </a: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Bryan CJ, Sipes SD,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Arduser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M,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Kassim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L, Gibson DJ, Scott DA, Gage KL. Efficacy of cover crops for pollinator habitat provision and weed suppression. Environmental Entomology. 2021 Feb;50(1):208-21.</a:t>
            </a:r>
            <a:endParaRPr lang="en-US" sz="2673" dirty="0">
              <a:solidFill>
                <a:srgbClr val="001E44"/>
              </a:solidFill>
              <a:latin typeface="Roboto Slab"/>
            </a:endParaRPr>
          </a:p>
          <a:p>
            <a:pPr marL="709146" indent="-709146">
              <a:buAutoNum type="arabicPeriod"/>
            </a:pP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Haramoto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ER,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Gallandt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ER. Brassica cover cropping for weed management: A review. Renewable agriculture and food systems. 2004 Dec;19(4):187-98.</a:t>
            </a:r>
          </a:p>
          <a:p>
            <a:pPr marL="709146" indent="-709146">
              <a:buAutoNum type="arabicPeriod"/>
            </a:pPr>
            <a:r>
              <a:rPr lang="en-US" sz="2673" dirty="0">
                <a:latin typeface="Arial" panose="020B0604020202020204" pitchFamily="34" charset="0"/>
                <a:cs typeface="Arial" panose="020B0604020202020204" pitchFamily="34" charset="0"/>
              </a:rPr>
              <a:t>R Core Team (2022). R: A language and environment for statistical computing. R Foundation for Statistical Computing, Vienna, Austria. URL: </a:t>
            </a:r>
            <a:r>
              <a:rPr lang="en-US" sz="2673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https://www.R-project.org/</a:t>
            </a:r>
            <a:r>
              <a:rPr lang="en-US" sz="2673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Spitters CJ. An alternative approach to the analysis of mixed cropping experiments. 1. Estimation of competition effects. Netherlands Journal of Agricultural Science. 1983 Feb 1;31(1):1-1</a:t>
            </a:r>
            <a:endParaRPr lang="en-US" sz="2673" dirty="0">
              <a:solidFill>
                <a:srgbClr val="22222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8A3CE1-3737-36DF-4AF2-B59463B48969}"/>
              </a:ext>
            </a:extLst>
          </p:cNvPr>
          <p:cNvSpPr txBox="1"/>
          <p:nvPr/>
        </p:nvSpPr>
        <p:spPr>
          <a:xfrm rot="10800000" flipV="1">
            <a:off x="1757888" y="10798312"/>
            <a:ext cx="20575782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b="1" dirty="0">
                <a:solidFill>
                  <a:schemeClr val="accent1">
                    <a:lumMod val="75000"/>
                  </a:schemeClr>
                </a:solidFill>
              </a:rPr>
              <a:t>Collard’s coverage was significantly higher than that of red clover.</a:t>
            </a:r>
          </a:p>
        </p:txBody>
      </p:sp>
      <p:pic>
        <p:nvPicPr>
          <p:cNvPr id="4" name="Picture 2" descr="Downloads | CALS">
            <a:extLst>
              <a:ext uri="{FF2B5EF4-FFF2-40B4-BE49-F238E27FC236}">
                <a16:creationId xmlns:a16="http://schemas.microsoft.com/office/drawing/2014/main" id="{0A6B6093-4A8A-854E-A11F-A4B2DBA64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252" y="919237"/>
            <a:ext cx="3372309" cy="312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724237-D0B6-0DC9-578A-89B7E4454844}"/>
              </a:ext>
            </a:extLst>
          </p:cNvPr>
          <p:cNvSpPr txBox="1"/>
          <p:nvPr/>
        </p:nvSpPr>
        <p:spPr>
          <a:xfrm>
            <a:off x="1063200" y="36290027"/>
            <a:ext cx="23912706" cy="24468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51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Conclusion </a:t>
            </a:r>
          </a:p>
          <a:p>
            <a:r>
              <a:rPr lang="en-US" sz="5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Given the cover crop’s low biomass and coverage, frost seeding may not be an appropriate seeding method when soil is covered with soybean residue and mulch from cereal rye</a:t>
            </a:r>
            <a:r>
              <a:rPr lang="en-US" sz="5100" dirty="0">
                <a:effectLst/>
              </a:rPr>
              <a:t>.</a:t>
            </a:r>
            <a:endParaRPr lang="en-US" sz="5100" dirty="0"/>
          </a:p>
        </p:txBody>
      </p:sp>
    </p:spTree>
    <p:extLst>
      <p:ext uri="{BB962C8B-B14F-4D97-AF65-F5344CB8AC3E}">
        <p14:creationId xmlns:p14="http://schemas.microsoft.com/office/powerpoint/2010/main" val="60893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8249</TotalTime>
  <Words>716</Words>
  <Application>Microsoft Macintosh PowerPoint</Application>
  <PresentationFormat>Custom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Aharoni</vt:lpstr>
      <vt:lpstr>Arial</vt:lpstr>
      <vt:lpstr>Calibri</vt:lpstr>
      <vt:lpstr>Calibri Light</vt:lpstr>
      <vt:lpstr>Cambria Math</vt:lpstr>
      <vt:lpstr>Courier New</vt:lpstr>
      <vt:lpstr>Roboto Slab</vt:lpstr>
      <vt:lpstr>Office Theme</vt:lpstr>
      <vt:lpstr>Weed suppression from frost-seeded Brassicaceae cover crops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Weed suppression from frost-seeded Brassicaceae  cover crops </dc:title>
  <dc:creator>Huong Nguyen</dc:creator>
  <cp:lastModifiedBy>Huong Nguyen</cp:lastModifiedBy>
  <cp:revision>38</cp:revision>
  <dcterms:created xsi:type="dcterms:W3CDTF">2022-11-07T16:07:29Z</dcterms:created>
  <dcterms:modified xsi:type="dcterms:W3CDTF">2023-01-20T15:42:34Z</dcterms:modified>
</cp:coreProperties>
</file>

<file path=docProps/thumbnail.jpeg>
</file>